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0"/>
  </p:notesMasterIdLst>
  <p:sldIdLst>
    <p:sldId id="256" r:id="rId2"/>
    <p:sldId id="257" r:id="rId3"/>
    <p:sldId id="258" r:id="rId4"/>
    <p:sldId id="259" r:id="rId5"/>
    <p:sldId id="260" r:id="rId6"/>
    <p:sldId id="262" r:id="rId7"/>
    <p:sldId id="263" r:id="rId8"/>
    <p:sldId id="261" r:id="rId9"/>
  </p:sldIdLst>
  <p:sldSz cx="9144000" cy="5143500" type="screen16x9"/>
  <p:notesSz cx="6858000" cy="9144000"/>
  <p:embeddedFontLst>
    <p:embeddedFont>
      <p:font typeface="Century Gothic" panose="020B050202020202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
      <p:font typeface="Open Sans" panose="020B0604020202020204" charset="0"/>
      <p:regular r:id="rId19"/>
      <p:bold r:id="rId20"/>
      <p:italic r:id="rId21"/>
      <p:boldItalic r:id="rId22"/>
    </p:embeddedFont>
    <p:embeddedFont>
      <p:font typeface="Open Sans SemiBold"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7" d="100"/>
          <a:sy n="207" d="100"/>
        </p:scale>
        <p:origin x="460" y="1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e8baf484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e8baf484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9390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747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u/2/d/1ey9M0WZTrOWFL-6HiGtwsYxgceYKV6IUhABXkxB_Fuc/edi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riscv.org/community/community-code-of-conduc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a:t>Disclosures</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GB"/>
              <a:t>Code size meeting 19</a:t>
            </a:r>
            <a:r>
              <a:rPr lang="en-GB" baseline="30000"/>
              <a:t>th</a:t>
            </a:r>
            <a:r>
              <a:rPr lang="en-GB"/>
              <a:t> October 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RISC-V Members May Attend</a:t>
            </a: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Non-members are asked to please leave except for Joint Working Groups (JWG).</a:t>
            </a:r>
            <a:endParaRPr sz="1500"/>
          </a:p>
          <a:p>
            <a:pPr marL="457200" lvl="0" indent="-323850" algn="l" rtl="0">
              <a:spcBef>
                <a:spcPts val="0"/>
              </a:spcBef>
              <a:spcAft>
                <a:spcPts val="0"/>
              </a:spcAft>
              <a:buSzPts val="1500"/>
              <a:buChar char="●"/>
            </a:pPr>
            <a:r>
              <a:rPr lang="en" sz="1500"/>
              <a:t>Members share IP protection by virtue of their common membership agreement. Non-members being present jeopardizes that protection. </a:t>
            </a:r>
            <a:r>
              <a:rPr lang="en" sz="1500" u="sng">
                <a:solidFill>
                  <a:schemeClr val="hlink"/>
                </a:solidFill>
                <a:hlinkClick r:id="rId3"/>
              </a:rPr>
              <a:t>Joint working groups</a:t>
            </a:r>
            <a:r>
              <a:rPr lang="en" sz="1500"/>
              <a:t> (JWG) agree that any IP discussed or worked on is fully open source and unencumbered as per the policy.</a:t>
            </a:r>
            <a:endParaRPr sz="1500"/>
          </a:p>
          <a:p>
            <a:pPr marL="457200" lvl="0" indent="-323850" algn="l" rtl="0">
              <a:spcBef>
                <a:spcPts val="0"/>
              </a:spcBef>
              <a:spcAft>
                <a:spcPts val="0"/>
              </a:spcAft>
              <a:buSzPts val="1500"/>
              <a:buChar char="●"/>
            </a:pPr>
            <a:r>
              <a:rPr lang="en" sz="1500"/>
              <a:t>It is easy to become a member. Check out riscv.org/membership</a:t>
            </a:r>
            <a:endParaRPr sz="1500"/>
          </a:p>
          <a:p>
            <a:pPr marL="457200" lvl="0" indent="-323850" algn="l" rtl="0">
              <a:spcBef>
                <a:spcPts val="0"/>
              </a:spcBef>
              <a:spcAft>
                <a:spcPts val="0"/>
              </a:spcAft>
              <a:buSzPts val="1500"/>
              <a:buChar char="●"/>
            </a:pPr>
            <a:r>
              <a:rPr lang="en" sz="1500"/>
              <a:t>If you need work done between non-members or or other orgs and RISC-V, please use a joint working group (JWG).</a:t>
            </a:r>
            <a:endParaRPr sz="1500"/>
          </a:p>
          <a:p>
            <a:pPr marL="914400" lvl="1" indent="-298450" algn="l" rtl="0">
              <a:spcBef>
                <a:spcPts val="0"/>
              </a:spcBef>
              <a:spcAft>
                <a:spcPts val="0"/>
              </a:spcAft>
              <a:buSzPts val="1100"/>
              <a:buChar char="○"/>
            </a:pPr>
            <a:r>
              <a:rPr lang="en" sz="1100"/>
              <a:t>used to allow non-members in SIGs but the SIGs purpose has changed.</a:t>
            </a:r>
            <a:endParaRPr sz="1100"/>
          </a:p>
          <a:p>
            <a:pPr marL="457200" lvl="0" indent="-323850" algn="l" rtl="0">
              <a:spcBef>
                <a:spcPts val="0"/>
              </a:spcBef>
              <a:spcAft>
                <a:spcPts val="0"/>
              </a:spcAft>
              <a:buSzPts val="1500"/>
              <a:buChar char="●"/>
            </a:pPr>
            <a:r>
              <a:rPr lang="en" sz="1500"/>
              <a:t>Please put your name and company (in parens after your name) as your zoom name. If you are an individual member just use the word “individual” instead of company name.</a:t>
            </a:r>
            <a:endParaRPr sz="1500"/>
          </a:p>
          <a:p>
            <a:pPr marL="457200" lvl="0" indent="-323850" algn="l" rtl="0">
              <a:spcBef>
                <a:spcPts val="0"/>
              </a:spcBef>
              <a:spcAft>
                <a:spcPts val="0"/>
              </a:spcAft>
              <a:buSzPts val="1500"/>
              <a:buChar char="●"/>
            </a:pPr>
            <a:r>
              <a:rPr lang="en" sz="1500"/>
              <a:t>Non-member guests may present to the group but should only stay for the presentation.  Guests should leave for any follow on discussions.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6" name="Google Shape;296;p49"/>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https://riscv.org/community/community-code-of-conduct/</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 sz="1500" b="1"/>
              <a:t>For one hour meetings, please start at 5 after the start time</a:t>
            </a:r>
            <a:r>
              <a:rPr lang="en" sz="1500"/>
              <a:t> in order to allow people going to other meetings have time for a short break between meetings. 30 minute meetings start on time.</a:t>
            </a:r>
            <a:endParaRPr sz="1500"/>
          </a:p>
          <a:p>
            <a:pPr marL="165100" lvl="0" indent="-146050" algn="l" rtl="0">
              <a:spcBef>
                <a:spcPts val="0"/>
              </a:spcBef>
              <a:spcAft>
                <a:spcPts val="0"/>
              </a:spcAft>
              <a:buSzPts val="1500"/>
              <a:buChar char="•"/>
            </a:pPr>
            <a:r>
              <a:rPr lang="en" sz="15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500"/>
          </a:p>
          <a:p>
            <a:pPr marL="165100" lvl="0" indent="-146050" algn="l" rtl="0">
              <a:spcBef>
                <a:spcPts val="0"/>
              </a:spcBef>
              <a:spcAft>
                <a:spcPts val="0"/>
              </a:spcAft>
              <a:buSzPts val="1500"/>
              <a:buChar char="•"/>
            </a:pPr>
            <a:r>
              <a:rPr lang="en" sz="1500"/>
              <a:t>If some policy, org, extension, etc. can be doing things in a better way, help us make it better. Do not change or not abide by the item unilaterally. Instead let's work together to make it better.</a:t>
            </a:r>
            <a:endParaRPr sz="1500"/>
          </a:p>
          <a:p>
            <a:pPr marL="165100" lvl="0" indent="-146050" algn="l" rtl="0">
              <a:spcBef>
                <a:spcPts val="0"/>
              </a:spcBef>
              <a:spcAft>
                <a:spcPts val="0"/>
              </a:spcAft>
              <a:buSzPts val="1500"/>
              <a:buChar char="•"/>
            </a:pPr>
            <a:r>
              <a:rPr lang="en" sz="15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500"/>
          </a:p>
          <a:p>
            <a:pPr marL="165100" lvl="0" indent="-146050" algn="l" rtl="0">
              <a:spcBef>
                <a:spcPts val="0"/>
              </a:spcBef>
              <a:spcAft>
                <a:spcPts val="0"/>
              </a:spcAft>
              <a:buSzPts val="1500"/>
              <a:buChar char="•"/>
            </a:pPr>
            <a:r>
              <a:rPr lang="en" sz="1500"/>
              <a:t>Where appropriate and possible, meeting minutes will be added as speaker notes within the slides for the Agenda</a:t>
            </a:r>
            <a:endParaRPr sz="15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GB" sz="1500" b="1"/>
              <a:t>v0.50.1 is being used for</a:t>
            </a:r>
          </a:p>
          <a:p>
            <a:pPr marL="622300" lvl="1" indent="-146050">
              <a:buSzPts val="1500"/>
              <a:buChar char="•"/>
            </a:pPr>
            <a:r>
              <a:rPr lang="en-GB" sz="1100" b="1"/>
              <a:t>Toolchains</a:t>
            </a:r>
          </a:p>
          <a:p>
            <a:pPr marL="622300" lvl="1" indent="-146050">
              <a:buSzPts val="1500"/>
              <a:buChar char="•"/>
            </a:pPr>
            <a:r>
              <a:rPr lang="en-GB" sz="1100" b="1"/>
              <a:t>Simulators</a:t>
            </a:r>
          </a:p>
          <a:p>
            <a:pPr marL="622300" lvl="1" indent="-146050">
              <a:buSzPts val="1500"/>
              <a:buChar char="•"/>
            </a:pPr>
            <a:r>
              <a:rPr lang="en-GB" sz="1100" b="1"/>
              <a:t>PoC (CV32E41P)</a:t>
            </a:r>
          </a:p>
          <a:p>
            <a:pPr marL="165100" indent="-146050">
              <a:buSzPts val="1500"/>
            </a:pPr>
            <a:r>
              <a:rPr lang="en-GB" sz="1300" b="1"/>
              <a:t>v0.52 is being used for</a:t>
            </a:r>
          </a:p>
          <a:p>
            <a:pPr marL="622300" lvl="1" indent="-146050">
              <a:buSzPts val="1500"/>
            </a:pPr>
            <a:r>
              <a:rPr lang="en-GB" sz="1100" b="1"/>
              <a:t>Zcee – very simple, should always have if implementing C</a:t>
            </a:r>
          </a:p>
          <a:p>
            <a:pPr marL="622300" lvl="1" indent="-146050">
              <a:buSzPts val="1500"/>
            </a:pPr>
            <a:r>
              <a:rPr lang="en-GB" sz="1100" b="1"/>
              <a:t>Zceb – very simple but conflicts with D so much be optional</a:t>
            </a:r>
          </a:p>
          <a:p>
            <a:pPr marL="622300" lvl="1" indent="-146050">
              <a:buSzPts val="1500"/>
            </a:pPr>
            <a:r>
              <a:rPr lang="en-GB" sz="1100" b="1"/>
              <a:t>Zces – sequenced instructions</a:t>
            </a:r>
          </a:p>
          <a:p>
            <a:pPr marL="622300" lvl="1" indent="-146050">
              <a:buSzPts val="1500"/>
            </a:pPr>
            <a:r>
              <a:rPr lang="en-GB" sz="1100" b="1"/>
              <a:t>Zcec – doesn’t currently exist……</a:t>
            </a:r>
          </a:p>
          <a:p>
            <a:pPr marL="622300" lvl="1" indent="-146050">
              <a:buSzPts val="1500"/>
            </a:pPr>
            <a:r>
              <a:rPr lang="en-GB" sz="1100" b="1"/>
              <a:t>The differences are:</a:t>
            </a:r>
          </a:p>
          <a:p>
            <a:pPr marL="1079500" lvl="2" indent="-146050">
              <a:buSzPts val="1500"/>
            </a:pPr>
            <a:r>
              <a:rPr lang="en-GB" sz="1100" b="1"/>
              <a:t>Only some instructions selected for now</a:t>
            </a:r>
          </a:p>
          <a:p>
            <a:pPr marL="1536700" lvl="3" indent="-146050">
              <a:buSzPts val="1500"/>
            </a:pPr>
            <a:r>
              <a:rPr lang="en-GB" sz="900" b="1"/>
              <a:t>PUSH/POP, table jump, and C.MVA01S07 and “easy” ones</a:t>
            </a:r>
          </a:p>
          <a:p>
            <a:pPr marL="1079500" lvl="2" indent="-146050">
              <a:buSzPts val="1500"/>
            </a:pPr>
            <a:r>
              <a:rPr lang="en-GB" sz="1100" b="1"/>
              <a:t>C.POP/POP doesn’t return a value</a:t>
            </a:r>
          </a:p>
          <a:p>
            <a:pPr marL="1079500" lvl="2" indent="-146050">
              <a:buSzPts val="1500"/>
            </a:pPr>
            <a:r>
              <a:rPr lang="en-GB" sz="1100" b="1"/>
              <a:t>We had long debates  about areg_list and include SP in c.lbu etc. but no change after all</a:t>
            </a:r>
          </a:p>
          <a:p>
            <a:pPr marL="1079500" lvl="2" indent="-146050">
              <a:buSzPts val="1500"/>
            </a:pPr>
            <a:endParaRPr lang="en-GB" sz="1100" b="1"/>
          </a:p>
          <a:p>
            <a:pPr marL="1079500" lvl="2" indent="-146050">
              <a:buSzPts val="1500"/>
            </a:pPr>
            <a:endParaRPr lang="en-GB" sz="1100" b="1"/>
          </a:p>
          <a:p>
            <a:pPr marL="622300" lvl="1" indent="-146050">
              <a:buSzPts val="1500"/>
            </a:pPr>
            <a:endParaRPr sz="13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GB"/>
              <a:t>Status</a:t>
            </a:r>
            <a:endParaRPr/>
          </a:p>
        </p:txBody>
      </p:sp>
    </p:spTree>
    <p:extLst>
      <p:ext uri="{BB962C8B-B14F-4D97-AF65-F5344CB8AC3E}">
        <p14:creationId xmlns:p14="http://schemas.microsoft.com/office/powerpoint/2010/main" val="277327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0"/>
          <p:cNvSpPr txBox="1">
            <a:spLocks noGrp="1"/>
          </p:cNvSpPr>
          <p:nvPr>
            <p:ph type="body" idx="1"/>
          </p:nvPr>
        </p:nvSpPr>
        <p:spPr>
          <a:xfrm>
            <a:off x="366825" y="1034300"/>
            <a:ext cx="8472300" cy="3460200"/>
          </a:xfrm>
          <a:prstGeom prst="rect">
            <a:avLst/>
          </a:prstGeom>
          <a:noFill/>
          <a:ln>
            <a:noFill/>
          </a:ln>
        </p:spPr>
        <p:txBody>
          <a:bodyPr spcFirstLastPara="1" wrap="square" lIns="68575" tIns="34275" rIns="68575" bIns="34275" anchor="t" anchorCtr="0">
            <a:noAutofit/>
          </a:bodyPr>
          <a:lstStyle/>
          <a:p>
            <a:pPr marL="165100" lvl="0" indent="-146050" algn="l" rtl="0">
              <a:spcBef>
                <a:spcPts val="0"/>
              </a:spcBef>
              <a:spcAft>
                <a:spcPts val="0"/>
              </a:spcAft>
              <a:buSzPts val="1500"/>
              <a:buChar char="•"/>
            </a:pPr>
            <a:r>
              <a:rPr lang="en-GB" sz="1500" b="1"/>
              <a:t>Review proposals:</a:t>
            </a:r>
          </a:p>
          <a:p>
            <a:pPr marL="622300" lvl="1" indent="-146050">
              <a:buSzPts val="1500"/>
              <a:buChar char="•"/>
            </a:pPr>
            <a:r>
              <a:rPr lang="en-GB" sz="1300" b="1"/>
              <a:t>Zcee</a:t>
            </a:r>
          </a:p>
          <a:p>
            <a:pPr marL="1079500" lvl="2" indent="-146050">
              <a:buSzPts val="1500"/>
              <a:buChar char="•"/>
            </a:pPr>
            <a:r>
              <a:rPr lang="en-GB" sz="1300" b="1"/>
              <a:t>https://github.com/riscv/riscv-code-size-reduction/blob/master/Zce-release-candidate/Zcee.pdf</a:t>
            </a:r>
          </a:p>
          <a:p>
            <a:pPr marL="622300" lvl="1" indent="-146050">
              <a:buSzPts val="1500"/>
              <a:buChar char="•"/>
            </a:pPr>
            <a:r>
              <a:rPr lang="en-GB" sz="1300" b="1"/>
              <a:t>Zceb</a:t>
            </a:r>
          </a:p>
          <a:p>
            <a:pPr marL="1079500" lvl="2" indent="-146050">
              <a:buSzPts val="1500"/>
              <a:buChar char="•"/>
            </a:pPr>
            <a:r>
              <a:rPr lang="en-GB" sz="1300" b="1"/>
              <a:t>https://github.com/riscv/riscv-code-size-reduction/blob/master/Zce-release-candidate/Zceb.pdf</a:t>
            </a:r>
          </a:p>
          <a:p>
            <a:pPr marL="622300" lvl="1" indent="-146050">
              <a:buSzPts val="1500"/>
              <a:buChar char="•"/>
            </a:pPr>
            <a:r>
              <a:rPr lang="en-GB" sz="1300" b="1"/>
              <a:t>Zces</a:t>
            </a:r>
          </a:p>
          <a:p>
            <a:pPr marL="1079500" lvl="2" indent="-146050">
              <a:buSzPts val="1500"/>
              <a:buChar char="•"/>
            </a:pPr>
            <a:r>
              <a:rPr lang="en-GB" sz="1300" b="1"/>
              <a:t>https://github.com/riscv/riscv-code-size-reduction/blob/master/Zce-release-candidate/Zces.pdf</a:t>
            </a:r>
          </a:p>
          <a:p>
            <a:pPr marL="165100" indent="-146050">
              <a:buSzPts val="1500"/>
            </a:pPr>
            <a:r>
              <a:rPr lang="en-GB" sz="1500" b="1"/>
              <a:t>Review benchmarking results</a:t>
            </a:r>
          </a:p>
          <a:p>
            <a:pPr marL="762000" lvl="1" indent="-285750">
              <a:buSzPts val="1500"/>
              <a:buFont typeface="Arial" panose="020B0604020202020204" pitchFamily="34" charset="0"/>
              <a:buChar char="•"/>
            </a:pPr>
            <a:r>
              <a:rPr lang="en-GB" sz="1300" b="1"/>
              <a:t>https://docs.google.com/spreadsheets/d/1bFMyGkuuulBXuIaMsjBINoCWoLwObr1l9h5TAWN8s7k/edit#gid=21966619</a:t>
            </a:r>
          </a:p>
          <a:p>
            <a:pPr marL="622300" lvl="1" indent="-146050">
              <a:buSzPts val="1500"/>
            </a:pPr>
            <a:endParaRPr sz="1300"/>
          </a:p>
          <a:p>
            <a:pPr marL="0" lvl="0" indent="0" algn="l" rtl="0">
              <a:spcBef>
                <a:spcPts val="0"/>
              </a:spcBef>
              <a:spcAft>
                <a:spcPts val="0"/>
              </a:spcAft>
              <a:buNone/>
            </a:pPr>
            <a:endParaRPr sz="1500"/>
          </a:p>
        </p:txBody>
      </p:sp>
      <p:sp>
        <p:nvSpPr>
          <p:cNvPr id="302" name="Google Shape;302;p50"/>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GB"/>
              <a:t>Agenda</a:t>
            </a:r>
            <a:endParaRPr/>
          </a:p>
        </p:txBody>
      </p:sp>
    </p:spTree>
    <p:extLst>
      <p:ext uri="{BB962C8B-B14F-4D97-AF65-F5344CB8AC3E}">
        <p14:creationId xmlns:p14="http://schemas.microsoft.com/office/powerpoint/2010/main" val="3741280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TotalTime>
  <Words>856</Words>
  <Application>Microsoft Office PowerPoint</Application>
  <PresentationFormat>On-screen Show (16:9)</PresentationFormat>
  <Paragraphs>58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Open Sans</vt:lpstr>
      <vt:lpstr>Helvetica Neue</vt:lpstr>
      <vt:lpstr>Open Sans SemiBold</vt:lpstr>
      <vt:lpstr>Century Gothic</vt:lpstr>
      <vt:lpstr>Merriweather Sans</vt:lpstr>
      <vt:lpstr>Simple Light</vt:lpstr>
      <vt:lpstr>Disclosures</vt:lpstr>
      <vt:lpstr>Only RISC-V Members May Attend</vt:lpstr>
      <vt:lpstr>Antitrust Policy Notice  </vt:lpstr>
      <vt:lpstr>Collaborative &amp; Welcoming Community</vt:lpstr>
      <vt:lpstr>Conventions</vt:lpstr>
      <vt:lpstr>Status</vt:lpstr>
      <vt:lpstr>Agenda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Disclosures</dc:title>
  <cp:lastModifiedBy>Tariq Kurd</cp:lastModifiedBy>
  <cp:revision>8</cp:revision>
  <dcterms:modified xsi:type="dcterms:W3CDTF">2021-10-19T15:40:34Z</dcterms:modified>
</cp:coreProperties>
</file>